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5EA46-B9A9-4014-89F5-FCC55794B7AF}" type="datetimeFigureOut">
              <a:rPr lang="uk-UA" smtClean="0"/>
              <a:t>12.10.2018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A65E4-AB68-4185-8FE9-602B4C69D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27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A65E4-AB68-4185-8FE9-602B4C69D335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72995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BF8064-5579-4930-89C3-23380BBD2E22}" type="slidenum">
              <a:rPr lang="uk-UA"/>
              <a:pPr/>
              <a:t>10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ensor.net.ua/video_news/3090337/pojar_na_arsenale_pod_ichneyi_nachalsya_posle_4_vzryvov_na_territorii_genshtab_vsu_video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ensor.net.ua/news/3090341/pojar_na_arsenale_pod_ichneyi_vzorvany_hranilischa_120mm_minometnyh_min_122mm_gaubichnyh_snaryadov_125m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340769"/>
            <a:ext cx="7848872" cy="3528392"/>
          </a:xfrm>
          <a:noFill/>
          <a:ln w="152400">
            <a:gradFill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endParaRPr lang="uk-UA" sz="2400" b="1" dirty="0" smtClean="0">
              <a:solidFill>
                <a:srgbClr val="CD0505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uk-UA" sz="5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ТЕХНОГЕННІ ПОЖЕЖІ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5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АВАРІЇ В УКРАЇНІ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5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ОСТАННІ РОКИ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801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Вогонь повністю знищив двоповерховий дерев'яний буди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07988"/>
            <a:ext cx="36004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250825" y="407988"/>
            <a:ext cx="4752975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Пожежа  в 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дитячому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оздоровчо - спортивному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таборі «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Вікторія</a:t>
            </a:r>
          </a:p>
          <a:p>
            <a:pPr algn="ctr" eaLnBrk="1" hangingPunct="1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місто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Одеса</a:t>
            </a:r>
          </a:p>
          <a:p>
            <a:pPr algn="ctr" eaLnBrk="1" hangingPunct="1"/>
            <a:r>
              <a:rPr lang="uk-UA" b="1" dirty="0" smtClean="0">
                <a:cs typeface="Times New Roman" pitchFamily="18" charset="0"/>
              </a:rPr>
              <a:t>Загоряння сталася </a:t>
            </a:r>
            <a:r>
              <a:rPr lang="uk-UA" b="1" dirty="0">
                <a:solidFill>
                  <a:srgbClr val="92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15 вересня 2017 року</a:t>
            </a:r>
            <a:r>
              <a:rPr lang="uk-UA" b="1" dirty="0">
                <a:solidFill>
                  <a:srgbClr val="920E04"/>
                </a:solidFill>
                <a:cs typeface="Times New Roman" pitchFamily="18" charset="0"/>
              </a:rPr>
              <a:t>.</a:t>
            </a:r>
          </a:p>
          <a:p>
            <a:pPr algn="ctr" eaLnBrk="1" hangingPunct="1"/>
            <a:r>
              <a:rPr lang="ru-RU" b="1" dirty="0">
                <a:cs typeface="Times New Roman" pitchFamily="18" charset="0"/>
              </a:rPr>
              <a:t>Пожежа в таборі виникла близько о 23:30. </a:t>
            </a:r>
          </a:p>
          <a:p>
            <a:pPr algn="ctr" eaLnBrk="1" hangingPunct="1"/>
            <a:endParaRPr lang="ru-RU" sz="300" b="1" dirty="0">
              <a:cs typeface="Times New Roman" pitchFamily="18" charset="0"/>
            </a:endParaRPr>
          </a:p>
          <a:p>
            <a:pPr algn="ctr" eaLnBrk="1" hangingPunct="1"/>
            <a:r>
              <a:rPr lang="uk-UA" b="1" dirty="0"/>
              <a:t>Причина пожежі </a:t>
            </a:r>
            <a:r>
              <a:rPr lang="uk-UA" b="1" i="1" u="sng" dirty="0"/>
              <a:t>аварійний режим роботи електроприладів, які знаходились в житловій кімнаті № 4 двоповерхового дерев’яного спального корпусу</a:t>
            </a:r>
            <a:r>
              <a:rPr lang="uk-UA" i="1" u="sng" dirty="0"/>
              <a:t>.</a:t>
            </a:r>
            <a:endParaRPr lang="ru-RU" dirty="0"/>
          </a:p>
          <a:p>
            <a:pPr algn="ctr" eaLnBrk="1" hangingPunct="1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56991"/>
            <a:ext cx="4176712" cy="295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Прямоугольник 3"/>
          <p:cNvSpPr>
            <a:spLocks noChangeArrowheads="1"/>
          </p:cNvSpPr>
          <p:nvPr/>
        </p:nvSpPr>
        <p:spPr bwMode="auto">
          <a:xfrm>
            <a:off x="4656138" y="3267075"/>
            <a:ext cx="410527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1600" b="1" dirty="0">
                <a:latin typeface="Calibri" pitchFamily="34" charset="0"/>
                <a:cs typeface="Calibri" pitchFamily="34" charset="0"/>
              </a:rPr>
              <a:t>Внаслідок пожежі загинуло </a:t>
            </a:r>
            <a:r>
              <a:rPr lang="uk-UA" sz="1600" b="1" u="sng" dirty="0">
                <a:latin typeface="Calibri" pitchFamily="34" charset="0"/>
                <a:cs typeface="Calibri" pitchFamily="34" charset="0"/>
              </a:rPr>
              <a:t>троє </a:t>
            </a:r>
            <a:r>
              <a:rPr lang="uk-UA" sz="1600" b="1" u="sng" dirty="0" smtClean="0">
                <a:latin typeface="Calibri" pitchFamily="34" charset="0"/>
                <a:cs typeface="Calibri" pitchFamily="34" charset="0"/>
              </a:rPr>
              <a:t>дітей</a:t>
            </a:r>
            <a:r>
              <a:rPr lang="uk-UA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Мазур Софія Олексіївна 2009 </a:t>
            </a:r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р.н</a:t>
            </a:r>
            <a:r>
              <a:rPr lang="uk-UA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 eaLnBrk="1" hangingPunct="1"/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Арпентій Сніжана Ігорівна 2005 р.н.</a:t>
            </a:r>
          </a:p>
          <a:p>
            <a:pPr algn="just" eaLnBrk="1" hangingPunct="1"/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Кулініч </a:t>
            </a:r>
            <a:r>
              <a:rPr lang="uk-UA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Анастасія Сергіївна 2007 р.н</a:t>
            </a:r>
            <a:r>
              <a:rPr lang="uk-UA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 eaLnBrk="1" hangingPunct="1"/>
            <a:r>
              <a:rPr lang="uk-UA" sz="1600" i="1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1600" b="1" i="1" dirty="0">
                <a:latin typeface="Calibri" pitchFamily="34" charset="0"/>
                <a:cs typeface="Calibri" pitchFamily="34" charset="0"/>
              </a:rPr>
              <a:t>Ще троє дітей отримали тяжкі травми і були госпіталізовані.</a:t>
            </a:r>
          </a:p>
          <a:p>
            <a:pPr algn="just" eaLnBrk="1" hangingPunct="1"/>
            <a:r>
              <a:rPr lang="uk-UA" sz="1600" b="1" i="1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uk-UA" sz="1600" b="1" i="1" dirty="0">
                <a:latin typeface="Calibri" pitchFamily="34" charset="0"/>
                <a:cs typeface="Calibri" pitchFamily="34" charset="0"/>
              </a:rPr>
              <a:t>Двоповерховий дерев'яний спальний корпус площею 560 м</a:t>
            </a:r>
            <a:r>
              <a:rPr lang="uk-UA" sz="1600" b="1" i="1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1600" b="1" i="1" dirty="0">
                <a:latin typeface="Calibri" pitchFamily="34" charset="0"/>
                <a:cs typeface="Calibri" pitchFamily="34" charset="0"/>
              </a:rPr>
              <a:t> було знищено, фасади двох поруч розташованих дерев'яних спальних корпусів та трьохповерхового котеджу – пошкоджено. Кількість знищених і пошкоджених матеріальних цінностей встановлюється. </a:t>
            </a:r>
            <a:endParaRPr lang="ru-RU" sz="1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93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428625" y="285750"/>
            <a:ext cx="42862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800" b="1" dirty="0">
                <a:solidFill>
                  <a:srgbClr val="C00000"/>
                </a:solidFill>
              </a:rPr>
              <a:t>      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Пожежа у </a:t>
            </a: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Калинівці</a:t>
            </a:r>
          </a:p>
          <a:p>
            <a:pPr algn="just" eaLnBrk="1" hangingPunct="1"/>
            <a:r>
              <a:rPr lang="ru-RU" altLang="ru-RU" sz="24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2000" b="1" dirty="0" smtClean="0"/>
              <a:t>За </a:t>
            </a:r>
            <a:r>
              <a:rPr lang="ru-RU" altLang="ru-RU" sz="2000" b="1" dirty="0"/>
              <a:t>кілька днів вибухнуло більше боєприпасів, ніж армія використала за </a:t>
            </a:r>
            <a:r>
              <a:rPr lang="ru-RU" altLang="ru-RU" sz="2000" b="1" u="sng" dirty="0"/>
              <a:t>3 роки на війні</a:t>
            </a:r>
            <a:r>
              <a:rPr lang="uk-UA" altLang="ru-RU" sz="2000" b="1" dirty="0"/>
              <a:t>.</a:t>
            </a:r>
            <a:endParaRPr lang="ru-RU" altLang="ru-RU" sz="2000" b="1" dirty="0"/>
          </a:p>
          <a:p>
            <a:pPr algn="just" eaLnBrk="1" hangingPunct="1"/>
            <a:r>
              <a:rPr lang="ru-RU" altLang="ru-RU" sz="2000" b="1" dirty="0"/>
              <a:t>     За кілька днів пожежі на складах втратили понад </a:t>
            </a:r>
            <a:r>
              <a:rPr lang="ru-RU" altLang="ru-RU" sz="2000" b="1" u="sng" dirty="0"/>
              <a:t>32 тисячі тонн боєприпасів</a:t>
            </a:r>
            <a:r>
              <a:rPr lang="ru-RU" altLang="ru-RU" sz="2000" b="1" dirty="0"/>
              <a:t>. </a:t>
            </a:r>
            <a:r>
              <a:rPr lang="uk-UA" altLang="ru-RU" sz="2000" b="1" dirty="0"/>
              <a:t>32 тисячі тонн снарядів - 800 мільйонів доларів - стільки вилетіло в повітря. </a:t>
            </a:r>
            <a:endParaRPr lang="ru-RU" altLang="ru-RU" sz="2000" b="1" dirty="0"/>
          </a:p>
        </p:txBody>
      </p:sp>
      <p:sp>
        <p:nvSpPr>
          <p:cNvPr id="33795" name="Прямоугольник 6"/>
          <p:cNvSpPr>
            <a:spLocks noChangeArrowheads="1"/>
          </p:cNvSpPr>
          <p:nvPr/>
        </p:nvSpPr>
        <p:spPr bwMode="auto">
          <a:xfrm>
            <a:off x="4356100" y="2950463"/>
            <a:ext cx="4429125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 b="1" dirty="0">
                <a:solidFill>
                  <a:srgbClr val="FFFFFF"/>
                </a:solidFill>
              </a:rPr>
              <a:t>       </a:t>
            </a:r>
            <a:r>
              <a:rPr lang="ru-RU" altLang="ru-RU" sz="2000" b="1" dirty="0"/>
              <a:t>Одразу </a:t>
            </a:r>
            <a:r>
              <a:rPr lang="ru-RU" altLang="ru-RU" sz="2000" b="1" dirty="0">
                <a:solidFill>
                  <a:srgbClr val="C00000"/>
                </a:solidFill>
              </a:rPr>
              <a:t>чотири села і м</a:t>
            </a:r>
            <a:r>
              <a:rPr lang="uk-UA" altLang="ru-RU" sz="2000" b="1" dirty="0">
                <a:solidFill>
                  <a:srgbClr val="C00000"/>
                </a:solidFill>
              </a:rPr>
              <a:t>. </a:t>
            </a:r>
            <a:r>
              <a:rPr lang="ru-RU" altLang="ru-RU" sz="2000" b="1" dirty="0">
                <a:solidFill>
                  <a:srgbClr val="C00000"/>
                </a:solidFill>
              </a:rPr>
              <a:t>Калинівка</a:t>
            </a:r>
            <a:r>
              <a:rPr lang="ru-RU" altLang="ru-RU" sz="2000" b="1" dirty="0"/>
              <a:t> стали фактично заручниками лиха. </a:t>
            </a:r>
            <a:r>
              <a:rPr lang="ru-RU" altLang="ru-RU" sz="2000" b="1" u="sng" dirty="0"/>
              <a:t>Сім осель</a:t>
            </a:r>
            <a:r>
              <a:rPr lang="ru-RU" altLang="ru-RU" sz="2000" b="1" dirty="0"/>
              <a:t> вигоріли ущент. </a:t>
            </a:r>
            <a:r>
              <a:rPr lang="ru-RU" altLang="ru-RU" sz="2000" b="1" u="sng" dirty="0"/>
              <a:t>Сотні понівечених</a:t>
            </a:r>
            <a:r>
              <a:rPr lang="ru-RU" altLang="ru-RU" sz="2000" b="1" dirty="0"/>
              <a:t>: без </a:t>
            </a:r>
            <a:r>
              <a:rPr lang="ru-RU" altLang="ru-RU" sz="2000" b="1" dirty="0" smtClean="0"/>
              <a:t>дахів, без </a:t>
            </a:r>
            <a:r>
              <a:rPr lang="ru-RU" altLang="ru-RU" sz="2000" b="1" dirty="0"/>
              <a:t>вікон і дверей.</a:t>
            </a:r>
            <a:endParaRPr lang="en-US" altLang="ru-RU" sz="2000" b="1" dirty="0"/>
          </a:p>
          <a:p>
            <a:pPr algn="just" eaLnBrk="1" hangingPunct="1"/>
            <a:r>
              <a:rPr lang="ru-RU" sz="2000" b="1" dirty="0"/>
              <a:t>      Внаслідок надзвичайної ситуації було  </a:t>
            </a:r>
            <a:r>
              <a:rPr lang="ru-RU" sz="2000" b="1" u="sng" dirty="0"/>
              <a:t>проведено евакуацію </a:t>
            </a:r>
            <a:r>
              <a:rPr lang="ru-RU" sz="2000" b="1" dirty="0"/>
              <a:t>понад </a:t>
            </a:r>
            <a:r>
              <a:rPr lang="ru-RU" sz="2000" b="1" dirty="0">
                <a:solidFill>
                  <a:srgbClr val="C00000"/>
                </a:solidFill>
              </a:rPr>
              <a:t>30 тис. чоловік з 10 населених пунктів </a:t>
            </a:r>
            <a:r>
              <a:rPr lang="ru-RU" sz="2000" b="1" dirty="0"/>
              <a:t>Калинівського та Вінницького </a:t>
            </a:r>
            <a:r>
              <a:rPr lang="ru-RU" sz="2000" b="1" dirty="0" smtClean="0"/>
              <a:t>районів. Постраждало 2 людини</a:t>
            </a:r>
          </a:p>
          <a:p>
            <a:pPr algn="just" eaLnBrk="1" hangingPunct="1"/>
            <a:r>
              <a:rPr lang="ru-RU" sz="2000" b="1" dirty="0" smtClean="0"/>
              <a:t> </a:t>
            </a:r>
            <a:endParaRPr lang="en-US" sz="2000" b="1" dirty="0"/>
          </a:p>
          <a:p>
            <a:pPr algn="just" eaLnBrk="1" hangingPunct="1"/>
            <a:endParaRPr lang="ru-RU" altLang="ru-RU" dirty="0"/>
          </a:p>
        </p:txBody>
      </p:sp>
      <p:pic>
        <p:nvPicPr>
          <p:cNvPr id="33796" name="Рисунок 4" descr="https://storage1b.censor.net.ua/images/d/4/6/d/d46dffcf36fe5b52fec2f16ce0ac2d32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428625"/>
            <a:ext cx="3921125" cy="249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Рисунок 4" descr="https://www.5.ua/media/pictures/original/1194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357563"/>
            <a:ext cx="36433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6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¤Ð¾ÑÐ¾: Ð²Ð¸Ð±ÑÑÐ¸ Ð² Ð§ÐµÑÐ½ÑÐ³ÑÐ²ÑÑÐºÑÐ¹ Ð¾Ð±Ð»Ð°ÑÑÑ (mil.gov.u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6191250" cy="311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6064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Пожежа на арсеналі під Ічнею (</a:t>
            </a:r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Чернігівська область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uk-UA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22313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Пожежа виникла близько о 20:17</a:t>
            </a: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 smtClean="0"/>
              <a:t> на технічній  території 6-го арсеналу Міністерства оборони біля смт. Дружба в районі населеного пункту 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Ічня </a:t>
            </a:r>
            <a:r>
              <a:rPr lang="uk-UA" sz="2000" dirty="0" smtClean="0"/>
              <a:t>Чернігівської області </a:t>
            </a:r>
            <a:r>
              <a:rPr lang="uk-UA" sz="2000" b="1" dirty="0" smtClean="0"/>
              <a:t>відбувся  вибух</a:t>
            </a:r>
            <a:r>
              <a:rPr lang="uk-UA" sz="2000" dirty="0" smtClean="0"/>
              <a:t>. </a:t>
            </a:r>
            <a:r>
              <a:rPr lang="uk-UA" sz="2000" b="1" dirty="0" smtClean="0"/>
              <a:t>Пожежа </a:t>
            </a:r>
            <a:r>
              <a:rPr lang="uk-UA" sz="2000" b="1" dirty="0" smtClean="0">
                <a:hlinkClick r:id="rId3"/>
              </a:rPr>
              <a:t>почалася після четвертого, </a:t>
            </a:r>
            <a:r>
              <a:rPr lang="uk-UA" sz="2000" b="1" dirty="0" err="1" smtClean="0">
                <a:hlinkClick r:id="rId3"/>
              </a:rPr>
              <a:t>зафиксованого</a:t>
            </a:r>
            <a:r>
              <a:rPr lang="uk-UA" sz="2000" b="1" dirty="0" smtClean="0">
                <a:hlinkClick r:id="rId3"/>
              </a:rPr>
              <a:t> вартовими  вибухів на території  арсенал</a:t>
            </a:r>
            <a:r>
              <a:rPr lang="uk-UA" sz="2000" b="1" dirty="0" smtClean="0">
                <a:solidFill>
                  <a:srgbClr val="0000FF"/>
                </a:solidFill>
              </a:rPr>
              <a:t>у</a:t>
            </a:r>
          </a:p>
          <a:p>
            <a:r>
              <a:rPr lang="uk-UA" sz="2000" b="1" dirty="0" smtClean="0"/>
              <a:t>На території складів 6-го арсеналу Міністерства оборони зберігається  стрілецька  зброя. </a:t>
            </a:r>
            <a:r>
              <a:rPr lang="uk-UA" sz="2000" b="1" dirty="0" smtClean="0">
                <a:hlinkClick r:id="rId4"/>
              </a:rPr>
              <a:t>Підірвані </a:t>
            </a:r>
            <a:r>
              <a:rPr lang="uk-UA" sz="2000" b="1" dirty="0" smtClean="0"/>
              <a:t>сховища  120-мм мінометних мін, 122-мм гаубичних снарядів, 125-мм танкових снарядів и 122-мм реактивних снарядів «Град».</a:t>
            </a:r>
            <a:br>
              <a:rPr lang="uk-UA" sz="2000" b="1" dirty="0" smtClean="0"/>
            </a:br>
            <a:r>
              <a:rPr lang="ru-RU" b="1" dirty="0" smtClean="0">
                <a:cs typeface="Times New Roman" pitchFamily="18" charset="0"/>
              </a:rPr>
              <a:t> </a:t>
            </a:r>
            <a:endParaRPr lang="ru-RU" b="1" dirty="0">
              <a:cs typeface="Times New Roman" pitchFamily="18" charset="0"/>
            </a:endParaRPr>
          </a:p>
          <a:p>
            <a:r>
              <a:rPr lang="ru-RU" dirty="0"/>
              <a:t>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704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ПОЖЕЖА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Пожежа</a:t>
            </a:r>
            <a:r>
              <a:rPr lang="uk-UA" dirty="0" smtClean="0"/>
              <a:t> - </a:t>
            </a:r>
            <a:r>
              <a:rPr lang="uk-UA" b="1" dirty="0" smtClean="0"/>
              <a:t>процес горіння, неконтрольований людиною, який може заподіяти шкоду життю і здоров'ю, а також призвести до пошкоджень матеріальних цінностей.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00539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3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64904"/>
            <a:ext cx="7910513" cy="387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2984500" y="260350"/>
            <a:ext cx="4239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Аварія на заводі "Стирол"</a:t>
            </a:r>
          </a:p>
        </p:txBody>
      </p:sp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539750" y="783570"/>
            <a:ext cx="83534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серпня 2013 </a:t>
            </a:r>
            <a:r>
              <a:rPr lang="uk-UA" sz="2000" b="1" dirty="0" smtClean="0"/>
              <a:t>року на заводі "Концерн Стирол", що розташований в місті Горлівка Донецької області сталась аварія, внаслідок якої відбувся викид аміаку в повітря. </a:t>
            </a:r>
            <a:r>
              <a:rPr lang="uk-UA" sz="2000" b="1" dirty="0" smtClean="0">
                <a:solidFill>
                  <a:srgbClr val="002060"/>
                </a:solidFill>
              </a:rPr>
              <a:t>Шість чоловік загинуло</a:t>
            </a:r>
            <a:r>
              <a:rPr lang="uk-UA" sz="2000" b="1" dirty="0" smtClean="0"/>
              <a:t>, </a:t>
            </a:r>
            <a:r>
              <a:rPr lang="uk-UA" sz="2000" b="1" dirty="0" smtClean="0">
                <a:solidFill>
                  <a:srgbClr val="C00000"/>
                </a:solidFill>
              </a:rPr>
              <a:t>26 госпіталізовано</a:t>
            </a:r>
            <a:r>
              <a:rPr lang="uk-UA" sz="2000" b="1" dirty="0" smtClean="0"/>
              <a:t>. </a:t>
            </a:r>
          </a:p>
          <a:p>
            <a:pPr algn="just" eaLnBrk="1" hangingPunct="1"/>
            <a:r>
              <a:rPr lang="uk-UA" sz="2000" b="1" dirty="0" smtClean="0"/>
              <a:t>Аварія стала наймасштабнішою на підприємствах хімічної промисловості України за роки незалежності.</a:t>
            </a:r>
            <a:endParaRPr lang="uk-UA" sz="2000" b="1" dirty="0"/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8382000" y="176213"/>
            <a:ext cx="588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defRPr sz="19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defRPr sz="19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defRPr sz="19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defRPr sz="19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ru-RU" sz="1400" b="1" dirty="0"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685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s.unian.net/photos/2007_10/11922887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781300"/>
            <a:ext cx="305117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http://images.unian.net/photos/2007_10/11922887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781300"/>
            <a:ext cx="44878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Прямоугольник 1"/>
          <p:cNvSpPr>
            <a:spLocks noChangeArrowheads="1"/>
          </p:cNvSpPr>
          <p:nvPr/>
        </p:nvSpPr>
        <p:spPr bwMode="auto">
          <a:xfrm>
            <a:off x="457200" y="496888"/>
            <a:ext cx="8353425" cy="218521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 газу у житловому будинку</a:t>
            </a:r>
          </a:p>
          <a:p>
            <a:pPr eaLnBrk="1" hangingPunct="1">
              <a:defRPr/>
            </a:pPr>
            <a:endParaRPr lang="uk-UA" sz="800" dirty="0" smtClean="0">
              <a:solidFill>
                <a:srgbClr val="EBE600"/>
              </a:solidFill>
            </a:endParaRPr>
          </a:p>
          <a:p>
            <a:pPr indent="355600" algn="just" eaLnBrk="1" hangingPunct="1">
              <a:defRPr/>
            </a:pP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жовтні 2007 </a:t>
            </a:r>
            <a:r>
              <a:rPr lang="uk-UA" sz="2000" b="1" dirty="0" smtClean="0"/>
              <a:t>року в житловому будинку в Дніпропетровську стався вибух газу. Будинок був частково зруйнований, </a:t>
            </a:r>
            <a:r>
              <a:rPr lang="uk-UA" sz="2000" b="1" dirty="0" smtClean="0">
                <a:solidFill>
                  <a:srgbClr val="002060"/>
                </a:solidFill>
              </a:rPr>
              <a:t>загинули 23 людини</a:t>
            </a:r>
            <a:r>
              <a:rPr lang="uk-UA" sz="2000" b="1" dirty="0" smtClean="0"/>
              <a:t>. </a:t>
            </a:r>
            <a:r>
              <a:rPr lang="uk-UA" sz="2000" b="1" dirty="0" smtClean="0">
                <a:solidFill>
                  <a:srgbClr val="C00000"/>
                </a:solidFill>
              </a:rPr>
              <a:t>Потерпілими</a:t>
            </a:r>
            <a:r>
              <a:rPr lang="uk-UA" sz="2000" b="1" dirty="0" smtClean="0"/>
              <a:t> в результаті аварії </a:t>
            </a:r>
            <a:r>
              <a:rPr lang="uk-UA" sz="2000" b="1" dirty="0" smtClean="0">
                <a:solidFill>
                  <a:srgbClr val="C00000"/>
                </a:solidFill>
              </a:rPr>
              <a:t>визнані 430 осіб. </a:t>
            </a:r>
          </a:p>
          <a:p>
            <a:pPr indent="355600" algn="just" eaLnBrk="1" hangingPunct="1">
              <a:defRPr/>
            </a:pPr>
            <a:r>
              <a:rPr lang="uk-UA" sz="2000" b="1" dirty="0" smtClean="0"/>
              <a:t>Причиною вибуху стало порушення правил техніки безпеки працівниками місцевого підприємства - АТ "Дніпрогаз". </a:t>
            </a:r>
            <a:endParaRPr lang="uk-UA" sz="2000" b="1" dirty="0"/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8547100" y="188913"/>
            <a:ext cx="488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defRPr sz="19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defRPr sz="19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defRPr sz="19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defRPr sz="19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ru-RU" sz="1400" b="1" dirty="0"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98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ttp://ukr.segodnya.ua/img/forall/users/1149/114927/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5" y="2708920"/>
            <a:ext cx="832879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395288" y="404813"/>
            <a:ext cx="8424862" cy="218521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Вибухи снарядів у Новобогданівці</a:t>
            </a:r>
          </a:p>
          <a:p>
            <a:pPr eaLnBrk="1" hangingPunct="1">
              <a:defRPr/>
            </a:pPr>
            <a:endParaRPr lang="ru-RU" sz="800" dirty="0"/>
          </a:p>
          <a:p>
            <a:pPr indent="355600" algn="just" eaLnBrk="1" hangingPunct="1">
              <a:defRPr/>
            </a:pPr>
            <a:r>
              <a:rPr lang="uk-UA" sz="2000" b="1" dirty="0" smtClean="0">
                <a:solidFill>
                  <a:srgbClr val="FF0000"/>
                </a:solidFill>
              </a:rPr>
              <a:t>У серпні 2006 року </a:t>
            </a:r>
            <a:r>
              <a:rPr lang="uk-UA" sz="2000" b="1" dirty="0" smtClean="0"/>
              <a:t>біля села Новобогданівка Запорізької області сталися вибухи снарядів на складах </a:t>
            </a:r>
            <a:r>
              <a:rPr lang="uk-UA" sz="2000" b="1" dirty="0" smtClean="0">
                <a:solidFill>
                  <a:srgbClr val="002060"/>
                </a:solidFill>
              </a:rPr>
              <a:t>275</a:t>
            </a:r>
            <a:r>
              <a:rPr lang="uk-UA" sz="2000" b="1" dirty="0" smtClean="0"/>
              <a:t> бази зберігання артилерійських боєприпасів з подальшою  пожежою  будівель  та  споруд.</a:t>
            </a:r>
          </a:p>
          <a:p>
            <a:pPr indent="355600" algn="just" eaLnBrk="1" hangingPunct="1">
              <a:defRPr/>
            </a:pPr>
            <a:r>
              <a:rPr lang="uk-UA" sz="2000" b="1" dirty="0" smtClean="0"/>
              <a:t> Пожежа тривала три доби. Вогонь охопив площу близько трьох гектарів. </a:t>
            </a:r>
            <a:r>
              <a:rPr lang="uk-UA" sz="2000" b="1" u="sng" dirty="0" smtClean="0"/>
              <a:t>Евакуювано  все  населення</a:t>
            </a:r>
            <a:r>
              <a:rPr lang="uk-UA" b="1" dirty="0" smtClean="0"/>
              <a:t>.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6558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.zn.ua/media/images/614xX/Apr2014/8837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645024"/>
            <a:ext cx="5472782" cy="293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http://image.zn.ua/media/images/614xX/Apr2014/883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052513"/>
            <a:ext cx="349892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233362" y="1052513"/>
            <a:ext cx="498670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0850" algn="just" eaLnBrk="1" hangingPunct="1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квітня 2014 року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/>
              <a:t>біля міста </a:t>
            </a:r>
            <a:r>
              <a:rPr lang="ru-RU" sz="2000" b="1" dirty="0" smtClean="0"/>
              <a:t>Переяслав - Хмельницький </a:t>
            </a:r>
            <a:r>
              <a:rPr lang="ru-RU" sz="2000" b="1" dirty="0"/>
              <a:t>вибухнуло </a:t>
            </a:r>
            <a:r>
              <a:rPr lang="ru-RU" sz="2000" b="1" dirty="0" smtClean="0"/>
              <a:t>кафе, що  було розташовано у </a:t>
            </a:r>
            <a:r>
              <a:rPr lang="ru-RU" sz="2000" b="1" dirty="0"/>
              <a:t>приміщені автозаправки. </a:t>
            </a:r>
          </a:p>
          <a:p>
            <a:pPr indent="450850" algn="just" eaLnBrk="1" hangingPunct="1"/>
            <a:r>
              <a:rPr lang="ru-RU" sz="2000" b="1" dirty="0"/>
              <a:t>У цей момент на заправці були десятки людей. </a:t>
            </a:r>
            <a:r>
              <a:rPr lang="ru-RU" sz="2000" b="1" dirty="0">
                <a:solidFill>
                  <a:srgbClr val="002060"/>
                </a:solidFill>
              </a:rPr>
              <a:t>Загинуло </a:t>
            </a:r>
            <a:r>
              <a:rPr lang="ru-RU" sz="2000" b="1" dirty="0" smtClean="0">
                <a:solidFill>
                  <a:srgbClr val="002060"/>
                </a:solidFill>
              </a:rPr>
              <a:t>шестеро осіб. </a:t>
            </a:r>
            <a:r>
              <a:rPr lang="ru-RU" sz="2000" b="1" dirty="0"/>
              <a:t>Пожежу гасили </a:t>
            </a:r>
            <a:r>
              <a:rPr lang="ru-RU" sz="2000" b="1" dirty="0">
                <a:solidFill>
                  <a:srgbClr val="C00000"/>
                </a:solidFill>
              </a:rPr>
              <a:t>30</a:t>
            </a:r>
            <a:r>
              <a:rPr lang="ru-RU" sz="2000" b="1" dirty="0"/>
              <a:t> пожежних машин</a:t>
            </a:r>
            <a:r>
              <a:rPr lang="ru-RU" sz="2000" dirty="0"/>
              <a:t>. </a:t>
            </a:r>
          </a:p>
        </p:txBody>
      </p:sp>
      <p:sp>
        <p:nvSpPr>
          <p:cNvPr id="26630" name="Прямоугольник 1"/>
          <p:cNvSpPr>
            <a:spLocks noChangeArrowheads="1"/>
          </p:cNvSpPr>
          <p:nvPr/>
        </p:nvSpPr>
        <p:spPr bwMode="auto">
          <a:xfrm>
            <a:off x="1331640" y="250825"/>
            <a:ext cx="61206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 у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Переяслів-Хмельницькому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41139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odrobnosti.ua/media/pictures/2015/6/9/thumbs/740x415/pozhar-tushat-z-18-chasov-ponedelnika-foto-twitter-arsen-avakov_rect_d0bae52a41a4498f47cb272decee61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97200"/>
            <a:ext cx="6446838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4513" y="115888"/>
            <a:ext cx="820896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Пожежа у Василькові</a:t>
            </a:r>
          </a:p>
          <a:p>
            <a:pPr eaLnBrk="1" hangingPunct="1">
              <a:defRPr/>
            </a:pPr>
            <a:endParaRPr lang="ru-RU" sz="800" b="1" dirty="0"/>
          </a:p>
          <a:p>
            <a:pPr indent="355600" algn="just" eaLnBrk="1" hangingPunct="1">
              <a:defRPr/>
            </a:pPr>
            <a:endParaRPr lang="ru-RU" dirty="0"/>
          </a:p>
        </p:txBody>
      </p:sp>
      <p:sp>
        <p:nvSpPr>
          <p:cNvPr id="27653" name="Прямоугольник 2"/>
          <p:cNvSpPr>
            <a:spLocks noChangeArrowheads="1"/>
          </p:cNvSpPr>
          <p:nvPr/>
        </p:nvSpPr>
        <p:spPr bwMode="auto">
          <a:xfrm>
            <a:off x="474663" y="528638"/>
            <a:ext cx="84312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355600" algn="just" eaLnBrk="1" hangingPunct="1"/>
            <a:r>
              <a:rPr lang="uk-UA" sz="2000" b="1" dirty="0"/>
              <a:t>Виникла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червня 2015 року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/>
              <a:t>на нафтобазі біля села Крячки Васильківського району та </a:t>
            </a:r>
            <a:r>
              <a:rPr lang="uk-UA" sz="2000" b="1" u="sng" dirty="0"/>
              <a:t>тривала 8 днів</a:t>
            </a:r>
            <a:r>
              <a:rPr lang="uk-UA" sz="2000" b="1" dirty="0"/>
              <a:t>. </a:t>
            </a:r>
            <a:endParaRPr lang="ru-RU" sz="2000" b="1" dirty="0"/>
          </a:p>
          <a:p>
            <a:pPr indent="355600" algn="just" eaLnBrk="1" hangingPunct="1"/>
            <a:r>
              <a:rPr lang="ru-RU" sz="2000" b="1" dirty="0"/>
              <a:t>Становила серйозну небезпеку, оскільки поруч розташована війскова частина з бойовим арсеналом</a:t>
            </a:r>
            <a:r>
              <a:rPr lang="uk-UA" sz="2000" b="1" dirty="0"/>
              <a:t>.</a:t>
            </a:r>
            <a:endParaRPr lang="ru-RU" sz="2000" b="1" dirty="0"/>
          </a:p>
          <a:p>
            <a:pPr indent="355600" algn="just" eaLnBrk="1" hangingPunct="1"/>
            <a:r>
              <a:rPr lang="ru-RU" sz="2000" b="1" dirty="0"/>
              <a:t>До ліквідації пожежі залучалося понад </a:t>
            </a:r>
            <a:r>
              <a:rPr lang="ru-RU" sz="2000" b="1" u="sng" dirty="0"/>
              <a:t>300 рятувальн</a:t>
            </a:r>
            <a:r>
              <a:rPr lang="ru-RU" sz="2000" b="1" dirty="0"/>
              <a:t>иків та </a:t>
            </a:r>
            <a:r>
              <a:rPr lang="ru-RU" sz="2000" b="1" u="sng" dirty="0"/>
              <a:t>45 одиниць </a:t>
            </a:r>
            <a:r>
              <a:rPr lang="uk-UA" sz="2000" b="1" u="sng" dirty="0"/>
              <a:t>спеціальної </a:t>
            </a:r>
            <a:r>
              <a:rPr lang="ru-RU" sz="2000" b="1" u="sng" dirty="0"/>
              <a:t>техніки.</a:t>
            </a:r>
            <a:r>
              <a:rPr lang="ru-RU" sz="2000" b="1" dirty="0"/>
              <a:t> </a:t>
            </a:r>
          </a:p>
          <a:p>
            <a:pPr indent="355600" algn="just" eaLnBrk="1" hangingPunct="1"/>
            <a:r>
              <a:rPr lang="ru-RU" sz="2000" b="1" dirty="0"/>
              <a:t>Внаслідок пожежі </a:t>
            </a:r>
            <a:r>
              <a:rPr lang="ru-RU" sz="2000" b="1" dirty="0">
                <a:solidFill>
                  <a:srgbClr val="002060"/>
                </a:solidFill>
              </a:rPr>
              <a:t>загинуло шестеро осіб</a:t>
            </a:r>
            <a:r>
              <a:rPr lang="ru-RU" sz="2000" b="1" dirty="0"/>
              <a:t>, з </a:t>
            </a:r>
            <a:r>
              <a:rPr lang="uk-UA" sz="2000" b="1" dirty="0"/>
              <a:t>яких </a:t>
            </a:r>
            <a:r>
              <a:rPr lang="ru-RU" sz="2000" b="1" dirty="0"/>
              <a:t>четверо — пожежн</a:t>
            </a:r>
            <a:r>
              <a:rPr lang="uk-UA" sz="2000" b="1" dirty="0"/>
              <a:t>і,  </a:t>
            </a:r>
            <a:r>
              <a:rPr lang="ru-RU" sz="2000" b="1" dirty="0" smtClean="0">
                <a:solidFill>
                  <a:srgbClr val="C00000"/>
                </a:solidFill>
              </a:rPr>
              <a:t>18 </a:t>
            </a:r>
            <a:r>
              <a:rPr lang="ru-RU" sz="2000" b="1" dirty="0">
                <a:solidFill>
                  <a:srgbClr val="C00000"/>
                </a:solidFill>
              </a:rPr>
              <a:t>осіб травмовано</a:t>
            </a:r>
            <a:r>
              <a:rPr lang="uk-UA" sz="2000" b="1" dirty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232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428625" y="285750"/>
            <a:ext cx="45005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uk-UA" sz="2000" dirty="0">
                <a:solidFill>
                  <a:srgbClr val="C00000"/>
                </a:solidFill>
              </a:rPr>
              <a:t>        </a:t>
            </a:r>
            <a:r>
              <a:rPr lang="vi-V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Пожежа </a:t>
            </a:r>
            <a:r>
              <a:rPr lang="vi-V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</a:t>
            </a:r>
            <a:r>
              <a:rPr lang="vi-V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складі боєприпасів </a:t>
            </a:r>
            <a:r>
              <a:rPr lang="vi-V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 </a:t>
            </a:r>
            <a:r>
              <a:rPr lang="vi-V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Балаклії</a:t>
            </a:r>
            <a:r>
              <a:rPr lang="vi-VN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dirty="0" smtClean="0"/>
              <a:t>—</a:t>
            </a:r>
            <a:r>
              <a:rPr lang="vi-VN" dirty="0" smtClean="0"/>
              <a:t> </a:t>
            </a:r>
            <a:r>
              <a:rPr lang="vi-VN" b="1" dirty="0">
                <a:latin typeface="Calibri" pitchFamily="34" charset="0"/>
                <a:cs typeface="Calibri" pitchFamily="34" charset="0"/>
              </a:rPr>
              <a:t>катастрофа, під час якої займання на складах викликало подальшу детонацію боєприпасів на</a:t>
            </a:r>
            <a:r>
              <a:rPr lang="uk-UA" b="1" dirty="0">
                <a:latin typeface="Calibri" pitchFamily="34" charset="0"/>
                <a:cs typeface="Calibri" pitchFamily="34" charset="0"/>
              </a:rPr>
              <a:t> військовому складі </a:t>
            </a:r>
            <a:r>
              <a:rPr lang="vi-VN" b="1" dirty="0">
                <a:latin typeface="Calibri" pitchFamily="34" charset="0"/>
                <a:cs typeface="Calibri" pitchFamily="34" charset="0"/>
              </a:rPr>
              <a:t>у</a:t>
            </a:r>
            <a:r>
              <a:rPr lang="uk-UA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>
                <a:latin typeface="Calibri" pitchFamily="34" charset="0"/>
                <a:cs typeface="Calibri" pitchFamily="34" charset="0"/>
              </a:rPr>
              <a:t>місті </a:t>
            </a:r>
            <a:r>
              <a:rPr lang="uk-UA" b="1" dirty="0">
                <a:latin typeface="Calibri" pitchFamily="34" charset="0"/>
                <a:cs typeface="Calibri" pitchFamily="34" charset="0"/>
              </a:rPr>
              <a:t>Балаклія Харківської області</a:t>
            </a:r>
            <a:r>
              <a:rPr lang="vi-VN" b="1" dirty="0">
                <a:latin typeface="Calibri" pitchFamily="34" charset="0"/>
                <a:cs typeface="Calibri" pitchFamily="34" charset="0"/>
              </a:rPr>
              <a:t>.</a:t>
            </a:r>
            <a:endParaRPr lang="uk-UA" b="1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uk-UA" b="1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vi-VN" b="1" u="sng" dirty="0">
                <a:latin typeface="Calibri" pitchFamily="34" charset="0"/>
                <a:cs typeface="Calibri" pitchFamily="34" charset="0"/>
              </a:rPr>
              <a:t>Пожежа почалася близько 3-ї години </a:t>
            </a:r>
            <a:r>
              <a:rPr lang="vi-VN" b="1" dirty="0">
                <a:latin typeface="Calibri" pitchFamily="34" charset="0"/>
                <a:cs typeface="Calibri" pitchFamily="34" charset="0"/>
              </a:rPr>
              <a:t>ночі </a:t>
            </a:r>
            <a:r>
              <a:rPr lang="vi-VN" b="1" dirty="0">
                <a:solidFill>
                  <a:srgbClr val="92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23 березня 2017 року</a:t>
            </a:r>
            <a:r>
              <a:rPr lang="vi-VN" b="1" dirty="0">
                <a:latin typeface="Calibri" pitchFamily="34" charset="0"/>
                <a:cs typeface="Calibri" pitchFamily="34" charset="0"/>
              </a:rPr>
              <a:t>. Згідно із заявою Міністерства оборони України, катастрофа є результатом диверсії</a:t>
            </a:r>
            <a:r>
              <a:rPr lang="vi-VN" b="1" dirty="0"/>
              <a:t>.</a:t>
            </a:r>
            <a:endParaRPr lang="ru-RU" b="1" dirty="0"/>
          </a:p>
        </p:txBody>
      </p:sp>
      <p:pic>
        <p:nvPicPr>
          <p:cNvPr id="30723" name="Picture 4" descr="Balakliia ammunition depot explosion 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500063"/>
            <a:ext cx="394176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Прямоугольник 6"/>
          <p:cNvSpPr>
            <a:spLocks noChangeArrowheads="1"/>
          </p:cNvSpPr>
          <p:nvPr/>
        </p:nvSpPr>
        <p:spPr bwMode="auto">
          <a:xfrm>
            <a:off x="1763689" y="3573463"/>
            <a:ext cx="66643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uk-UA" b="1" dirty="0" smtClean="0">
                <a:cs typeface="Times New Roman" pitchFamily="18" charset="0"/>
              </a:rPr>
              <a:t>Унаслідок катастрофи </a:t>
            </a: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загинула 1 жінка</a:t>
            </a:r>
            <a:r>
              <a:rPr lang="uk-UA" b="1" dirty="0" smtClean="0">
                <a:cs typeface="Times New Roman" pitchFamily="18" charset="0"/>
              </a:rPr>
              <a:t>, ще </a:t>
            </a:r>
            <a:r>
              <a:rPr lang="uk-UA" b="1" dirty="0" smtClean="0">
                <a:solidFill>
                  <a:srgbClr val="C00000"/>
                </a:solidFill>
                <a:cs typeface="Times New Roman" pitchFamily="18" charset="0"/>
              </a:rPr>
              <a:t>4 особи — поранені</a:t>
            </a:r>
            <a:r>
              <a:rPr lang="uk-UA" b="1" dirty="0" smtClean="0"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uk-UA" b="1" dirty="0" smtClean="0">
                <a:cs typeface="Times New Roman" pitchFamily="18" charset="0"/>
              </a:rPr>
              <a:t>Були пошкоджені </a:t>
            </a:r>
            <a:r>
              <a:rPr lang="uk-UA" b="1" u="sng" dirty="0" smtClean="0">
                <a:cs typeface="Times New Roman" pitchFamily="18" charset="0"/>
              </a:rPr>
              <a:t>265 будівель</a:t>
            </a:r>
            <a:r>
              <a:rPr lang="uk-UA" b="1" dirty="0" smtClean="0">
                <a:cs typeface="Times New Roman" pitchFamily="18" charset="0"/>
              </a:rPr>
              <a:t>, у тому числі </a:t>
            </a:r>
            <a:r>
              <a:rPr lang="uk-UA" b="1" u="sng" dirty="0" smtClean="0">
                <a:cs typeface="Times New Roman" pitchFamily="18" charset="0"/>
              </a:rPr>
              <a:t>231</a:t>
            </a:r>
            <a:r>
              <a:rPr lang="uk-UA" b="1" u="sng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uk-UA" b="1" u="sng" dirty="0" smtClean="0">
                <a:cs typeface="Times New Roman" pitchFamily="18" charset="0"/>
              </a:rPr>
              <a:t>житловий будинок (114 приватних і 117 багатокварти</a:t>
            </a:r>
            <a:r>
              <a:rPr lang="uk-UA" b="1" dirty="0" smtClean="0">
                <a:cs typeface="Times New Roman" pitchFamily="18" charset="0"/>
              </a:rPr>
              <a:t>рних), </a:t>
            </a:r>
            <a:r>
              <a:rPr lang="uk-UA" b="1" u="sng" dirty="0" smtClean="0">
                <a:cs typeface="Times New Roman" pitchFamily="18" charset="0"/>
              </a:rPr>
              <a:t>22 об'єкти інфраструктури та промисловості</a:t>
            </a:r>
            <a:r>
              <a:rPr lang="uk-UA" b="1" dirty="0" smtClean="0">
                <a:cs typeface="Times New Roman" pitchFamily="18" charset="0"/>
              </a:rPr>
              <a:t>, </a:t>
            </a:r>
            <a:r>
              <a:rPr lang="uk-UA" b="1" u="sng" dirty="0" smtClean="0">
                <a:cs typeface="Times New Roman" pitchFamily="18" charset="0"/>
              </a:rPr>
              <a:t>12 об'єктів соціальної сфери</a:t>
            </a:r>
            <a:r>
              <a:rPr lang="uk-UA" b="1" dirty="0" smtClean="0">
                <a:cs typeface="Times New Roman" pitchFamily="18" charset="0"/>
              </a:rPr>
              <a:t>, у тому числі дві школи й два дитячі садки.</a:t>
            </a:r>
          </a:p>
          <a:p>
            <a:pPr algn="just" eaLnBrk="1" hangingPunct="1"/>
            <a:r>
              <a:rPr lang="uk-UA" b="1" u="sng" dirty="0" smtClean="0">
                <a:cs typeface="Times New Roman" pitchFamily="18" charset="0"/>
              </a:rPr>
              <a:t>29 березня 2017 </a:t>
            </a:r>
            <a:r>
              <a:rPr lang="uk-UA" b="1" dirty="0" smtClean="0">
                <a:cs typeface="Times New Roman" pitchFamily="18" charset="0"/>
              </a:rPr>
              <a:t>року КМУ виділив </a:t>
            </a:r>
            <a:r>
              <a:rPr lang="uk-UA" b="1" u="sng" dirty="0" smtClean="0">
                <a:cs typeface="Times New Roman" pitchFamily="18" charset="0"/>
              </a:rPr>
              <a:t>100 мільйонів гривень </a:t>
            </a:r>
            <a:r>
              <a:rPr lang="uk-UA" b="1" dirty="0" smtClean="0">
                <a:cs typeface="Times New Roman" pitchFamily="18" charset="0"/>
              </a:rPr>
              <a:t>на відновлення інфраструктури Балаклії та району.</a:t>
            </a:r>
          </a:p>
          <a:p>
            <a:pPr algn="just" eaLnBrk="1" hangingPunct="1"/>
            <a:r>
              <a:rPr lang="uk-UA" b="1" dirty="0" smtClean="0">
                <a:cs typeface="Times New Roman" pitchFamily="18" charset="0"/>
              </a:rPr>
              <a:t>Значно гіршими стали наслідки для обороноздатності країни, пов'язані з дефіцитом боєприпасів.</a:t>
            </a:r>
            <a:endParaRPr lang="uk-UA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9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rgumentua.com/sites/default/files/imagecache/Full_tekst_600x/article/hartron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81808"/>
            <a:ext cx="3849687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&amp;Fcy;&amp;ocy;&amp;tcy;&amp;ocy;:  &amp;Vcy; &amp;Ucy;&amp;kcy;&amp;rcy;&amp;acy;&amp;icy;&amp;ncy;&amp;iecy; &amp;kcy;&amp;ocy;&amp;rcy;&amp;rcy;&amp;ucy;&amp;pcy;&amp;tscy;&amp;icy;&amp;yacy; &amp;ucy;&amp;zhcy;&amp;iecy; &amp;ucy;&amp;bcy;&amp;icy;&amp;vcy;&amp;acy;&amp;iecy;&amp;tcy; &amp;gcy;&amp;rcy;&amp;acy;&amp;zhcy;&amp;dcy;&amp;acy;&amp;n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7750"/>
            <a:ext cx="424656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288" y="496888"/>
            <a:ext cx="8497887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Пожежа на «Хартрон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  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місто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Харків)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sz="800" b="1" dirty="0"/>
          </a:p>
          <a:p>
            <a:pPr indent="355600" algn="just" eaLnBrk="1" hangingPunct="1">
              <a:defRPr/>
            </a:pPr>
            <a:r>
              <a:rPr lang="uk-UA" sz="2000" b="1" dirty="0"/>
              <a:t>Сталася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11:30 8 січня 2014 </a:t>
            </a:r>
            <a:r>
              <a:rPr lang="uk-UA" sz="2000" b="1" dirty="0">
                <a:solidFill>
                  <a:srgbClr val="FF0000"/>
                </a:solidFill>
              </a:rPr>
              <a:t>року </a:t>
            </a:r>
            <a:r>
              <a:rPr lang="uk-UA" sz="2000" b="1" dirty="0"/>
              <a:t>у </a:t>
            </a:r>
            <a:r>
              <a:rPr lang="uk-UA" sz="2000" b="1" u="sng" dirty="0"/>
              <a:t>приміщені Харківської ювелірної фабрики,</a:t>
            </a:r>
            <a:r>
              <a:rPr lang="uk-UA" sz="2000" b="1" dirty="0"/>
              <a:t> яка орендувала четвертий поверх </a:t>
            </a:r>
            <a:r>
              <a:rPr lang="uk-UA" sz="2000" b="1" dirty="0" smtClean="0"/>
              <a:t>адміністративної будівлі </a:t>
            </a:r>
            <a:r>
              <a:rPr lang="uk-UA" sz="2000" b="1" dirty="0"/>
              <a:t>промислового підприємства.</a:t>
            </a:r>
            <a:endParaRPr lang="ru-RU" sz="2000" b="1" dirty="0"/>
          </a:p>
          <a:p>
            <a:pPr indent="355600" algn="just" eaLnBrk="1" hangingPunct="1">
              <a:defRPr/>
            </a:pPr>
            <a:r>
              <a:rPr lang="uk-UA" sz="2000" b="1" dirty="0"/>
              <a:t>У наслідок пожежі </a:t>
            </a:r>
            <a:r>
              <a:rPr lang="uk-UA" sz="2000" b="1" dirty="0">
                <a:solidFill>
                  <a:srgbClr val="002060"/>
                </a:solidFill>
              </a:rPr>
              <a:t>шестеро людей загинуло </a:t>
            </a:r>
            <a:r>
              <a:rPr lang="uk-UA" sz="2000" b="1" dirty="0"/>
              <a:t>в будівлі, ще </a:t>
            </a:r>
            <a:r>
              <a:rPr lang="uk-UA" sz="2000" b="1" dirty="0">
                <a:solidFill>
                  <a:srgbClr val="002060"/>
                </a:solidFill>
              </a:rPr>
              <a:t>двоє розбилися</a:t>
            </a:r>
            <a:r>
              <a:rPr lang="uk-UA" sz="2000" b="1" dirty="0"/>
              <a:t>, намагаючись врятуватися від вогню через вікно. Ще </a:t>
            </a:r>
            <a:r>
              <a:rPr lang="uk-UA" sz="2000" b="1" dirty="0">
                <a:solidFill>
                  <a:srgbClr val="C00000"/>
                </a:solidFill>
              </a:rPr>
              <a:t>семеро людей отримали поранення</a:t>
            </a:r>
            <a:r>
              <a:rPr lang="uk-UA" sz="2000" b="1" dirty="0"/>
              <a:t> різного ступеня тяжкості.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782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626</Words>
  <Application>Microsoft Office PowerPoint</Application>
  <PresentationFormat>Экран (4:3)</PresentationFormat>
  <Paragraphs>60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ПОЖЕЖА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2018-10-11T13:32:10Z</dcterms:created>
  <dcterms:modified xsi:type="dcterms:W3CDTF">2018-10-12T09:32:47Z</dcterms:modified>
</cp:coreProperties>
</file>